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57" r:id="rId3"/>
    <p:sldId id="258" r:id="rId4"/>
    <p:sldId id="259" r:id="rId5"/>
    <p:sldId id="260" r:id="rId6"/>
    <p:sldId id="261" r:id="rId7"/>
    <p:sldId id="273" r:id="rId8"/>
    <p:sldId id="28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76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853" autoAdjust="0"/>
    <p:restoredTop sz="94345" autoAdjust="0"/>
  </p:normalViewPr>
  <p:slideViewPr>
    <p:cSldViewPr snapToGrid="0">
      <p:cViewPr>
        <p:scale>
          <a:sx n="75" d="100"/>
          <a:sy n="75" d="100"/>
        </p:scale>
        <p:origin x="-95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431AF-F636-4DD6-92B2-36DEAC9BFA82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7E0D4-FB0F-4EAC-BF32-AC3A1C994F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423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B13EF4-71B6-44D8-8457-0F8EE765F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13BF733-C4E7-4868-BC41-CE571AA6A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B0B7843-9030-49DD-8CDD-4BA86548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6D66577-4618-40F2-BA36-EC06C13A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D09E573-C821-4DB4-A2C4-C55F22DE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5295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DC6F0DA-BCBE-4CB9-9003-21D497A2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22B309F-6A81-46C1-AF71-95F469420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A60A8EF-6FBB-4C5A-8DA5-E2F86F26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999AF3C-E480-4ED7-8E80-083CCF84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C484AE2-0C0D-4653-883E-D07BB1CA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8125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29FE2C83-3B28-4706-826F-90073FF52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389D5CA-883A-4B1A-B5D3-3E2B1D5CD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9A9236-8C50-4B75-9E7C-345BC1DD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B971DF8-6E2C-4202-9207-5AD4EA7E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751ACC1-C250-4804-A810-7DE61E36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9313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3DE161-6518-4478-9AC8-A6C7A2E6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FDB412C-0108-4E54-B692-41DFFF909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2749BC0-7A4A-45F0-A972-27A14461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1A13C1F-D499-438B-8AA7-7C653C14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B724C74-636A-4A12-B2FC-41C997EC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9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D5E2438-725C-4B89-907A-2037619A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DEEDA83-F073-48E5-B826-24C4CA0A4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D31A00F-8B17-4003-8E8D-69F3F209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7D9144D-34DA-43FC-B53F-C6A7CB7B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3A4C8BE-CE5C-41EF-A361-50D2AF20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132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13293CF-CF80-4CE6-A1CB-F6A3DA94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9BCC783-2D74-43A0-A7E1-6126E3787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2909766-7453-4234-B2A4-1EEFB05C7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BDD53AC-75A3-4113-B7A6-520D454D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F6FEEC2-04DC-44F7-B702-AEE623D4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DFA8298-C489-40B9-BA48-EE22ABCB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2388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4113AE5-7E82-411B-BC85-1BDF54AF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5B1B82C-4EB0-459F-96A3-D15D220CB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923347C-0BE8-45C7-AAE1-F5F347488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1B6E56E-137B-4DB3-A6D7-4A74DDC3C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8444355-F994-441A-80D0-11C82B192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80F7A285-757C-49B7-B225-E27B79A1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C0F2BAD4-9099-4271-9629-8E338280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A5D6440F-4FB5-4D74-881D-7C2264C8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362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AE49FF6-55DD-4CC3-9527-9A23DC8C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E98413F-E2A0-4E69-BFEA-41C6A50E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0EBE132-0EBF-42CA-A102-BDFDBCCE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509045-03C0-4BE3-81BB-6DCB1647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2141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D82FA9B-EB2F-458E-BB5A-D9FC47F6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BEAD4D8-A9A6-4CD5-A3DC-0DEC2999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D434301-5152-44CD-A6D8-FEA96665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46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81969F-B001-43FD-89CD-870B3D75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35B421B-CEF5-43CE-93A8-C66252F4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1952704-84BF-4066-8F24-B518F96AD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4AC845A-9A32-49AF-98C4-C7CD86BA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040FF85-73D1-42AB-9F9F-3984D92A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7689CD-9585-4A4F-97AA-2ED20081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3720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2F4D004-2024-4C7F-A585-22F1879E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4E8A65C9-402C-4BB6-84C0-3456B25D5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4E92315-B78A-44FC-8DF1-03EF4F74C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74BD94B-92E7-48A8-9CE5-3B60C280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1249701-EB07-4493-AB1C-317515E7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FF5AC32-78D3-4EBB-8E3A-10597515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52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67C11854-FCFA-4819-8157-22419361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B8A375C-0820-4C1A-8895-215BF731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F8C3135-00CA-4D84-9691-E9886758C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AE55-9330-42FB-AE4E-B369681A190E}" type="datetimeFigureOut">
              <a:rPr lang="it-IT" smtClean="0"/>
              <a:pPr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5746E0-181C-4402-AD68-A79D5D52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D9D0150-050F-490A-B517-BAD0EA76E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6B0F-4508-4D8B-AA68-1B1ED544A8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9015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a\Desktop\lavora-con-n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87AD7E2-2F18-4495-A3A4-C45A7BB7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847" y="5499100"/>
            <a:ext cx="1078396" cy="1078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083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xmlns="" id="{5E064066-A1F6-438E-9B44-45148947A987}"/>
              </a:ext>
            </a:extLst>
          </p:cNvPr>
          <p:cNvCxnSpPr>
            <a:cxnSpLocks/>
          </p:cNvCxnSpPr>
          <p:nvPr/>
        </p:nvCxnSpPr>
        <p:spPr>
          <a:xfrm>
            <a:off x="3679726" y="1892976"/>
            <a:ext cx="0" cy="452347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17168D1-6A43-4276-A224-04EA441EE46D}"/>
              </a:ext>
            </a:extLst>
          </p:cNvPr>
          <p:cNvSpPr txBox="1"/>
          <p:nvPr/>
        </p:nvSpPr>
        <p:spPr>
          <a:xfrm>
            <a:off x="687952" y="2059747"/>
            <a:ext cx="29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Ubuntu" panose="020B0504030602030204" pitchFamily="34" charset="0"/>
              </a:rPr>
              <a:t>La Missione QUICK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F51F838-F917-4278-A275-1B8226F167CB}"/>
              </a:ext>
            </a:extLst>
          </p:cNvPr>
          <p:cNvSpPr txBox="1"/>
          <p:nvPr/>
        </p:nvSpPr>
        <p:spPr>
          <a:xfrm>
            <a:off x="364674" y="3002923"/>
            <a:ext cx="2991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Ubuntu" panose="020B0504030602030204" pitchFamily="34" charset="0"/>
              </a:rPr>
              <a:t>Il cliente con le sue specifiche esigenze è sempre al centro.</a:t>
            </a:r>
          </a:p>
          <a:p>
            <a:endParaRPr lang="it-IT" dirty="0">
              <a:latin typeface="Ubuntu" panose="020B0504030602030204" pitchFamily="34" charset="0"/>
            </a:endParaRPr>
          </a:p>
          <a:p>
            <a:r>
              <a:rPr lang="it-IT" dirty="0">
                <a:latin typeface="Ubuntu" panose="020B0504030602030204" pitchFamily="34" charset="0"/>
              </a:rPr>
              <a:t>QUICK è al fianco del proprio cliente per aiutarlo a trasformare le sue sfide quotidiane e di business in obbiettivi raggiunti.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49850ED-7269-40AD-9EEC-7134E28B2837}"/>
              </a:ext>
            </a:extLst>
          </p:cNvPr>
          <p:cNvSpPr txBox="1"/>
          <p:nvPr/>
        </p:nvSpPr>
        <p:spPr>
          <a:xfrm>
            <a:off x="4170886" y="1892976"/>
            <a:ext cx="7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CENTRALITÀ DEL CLIENTE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In QUICK lavoriamo al massimo per fa sì che i nostri clienti siano soddisfatti. Ascoltiamo i loro dubbi, rispondiamo alle loro domande e offriamo loro soluzioni su misura.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8685151-190D-460B-8BF8-22194AB253C2}"/>
              </a:ext>
            </a:extLst>
          </p:cNvPr>
          <p:cNvSpPr txBox="1"/>
          <p:nvPr/>
        </p:nvSpPr>
        <p:spPr>
          <a:xfrm>
            <a:off x="4189777" y="2836442"/>
            <a:ext cx="717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EMPATIA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E’ mettersi nei panni dei nostri clienti per capire appieno le loro necessità ed aspettative ed offrire le nostre soluzioni con cura e passione.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E177FE3-CB29-421F-96FB-5CCAB807ECD1}"/>
              </a:ext>
            </a:extLst>
          </p:cNvPr>
          <p:cNvSpPr txBox="1"/>
          <p:nvPr/>
        </p:nvSpPr>
        <p:spPr>
          <a:xfrm>
            <a:off x="4170886" y="3774233"/>
            <a:ext cx="733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KNOW-HOW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QUICK sa come, quando e dove applicare le proprie competenze per garantire ai clienti un servizio unico.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FFFA99D6-DB13-4F67-8CCD-ABCC0CE668E0}"/>
              </a:ext>
            </a:extLst>
          </p:cNvPr>
          <p:cNvSpPr txBox="1"/>
          <p:nvPr/>
        </p:nvSpPr>
        <p:spPr>
          <a:xfrm>
            <a:off x="4170886" y="5541943"/>
            <a:ext cx="717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INNOVAZIONE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Innoviamo cercando sempre nuove soluzioni.  Supportiamo i nostri introducendo nuovi processi, nuovi metodi, nuove idee aiutandoli a diventare ogni giorno più efficienti e produttivi.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1A463D7C-D8A1-4245-B7E6-29BBF86C6B48}"/>
              </a:ext>
            </a:extLst>
          </p:cNvPr>
          <p:cNvSpPr txBox="1"/>
          <p:nvPr/>
        </p:nvSpPr>
        <p:spPr>
          <a:xfrm>
            <a:off x="4170886" y="4634151"/>
            <a:ext cx="717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PROATTIVITÀ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In QUICK lavoriamo per rispondere sempre alle necessità dei nostri clienti prima ancora che queste emergano. Ogni giorno, ci impegniamo ad offrire nuove soluzioni ed idee.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2D30A2D-F552-4352-B95A-ED6461EB2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48" y="109401"/>
            <a:ext cx="1388095" cy="138809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4CE7E343-01F6-421F-BDD5-16AFEE1D1358}"/>
              </a:ext>
            </a:extLst>
          </p:cNvPr>
          <p:cNvSpPr txBox="1"/>
          <p:nvPr/>
        </p:nvSpPr>
        <p:spPr>
          <a:xfrm>
            <a:off x="3014870" y="6515046"/>
            <a:ext cx="6162259" cy="276999"/>
          </a:xfrm>
          <a:prstGeom prst="rect">
            <a:avLst/>
          </a:prstGeom>
          <a:solidFill>
            <a:srgbClr val="F376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QUICK SRL – Sede Legale: Via della Resistenza 11 Mugnano di Napoli – </a:t>
            </a:r>
            <a:r>
              <a:rPr lang="it-IT" sz="1200" dirty="0" err="1">
                <a:solidFill>
                  <a:schemeClr val="bg1"/>
                </a:solidFill>
              </a:rPr>
              <a:t>P.Iva</a:t>
            </a:r>
            <a:r>
              <a:rPr lang="it-IT" sz="1200" dirty="0">
                <a:solidFill>
                  <a:schemeClr val="bg1"/>
                </a:solidFill>
              </a:rPr>
              <a:t> 09907941216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293ABF1B-D21E-41B1-8DCE-F999BA722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4" y="186165"/>
            <a:ext cx="9994310" cy="1608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746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4963BB0-0AE9-4525-9263-1C31D520B6BB}"/>
              </a:ext>
            </a:extLst>
          </p:cNvPr>
          <p:cNvSpPr/>
          <p:nvPr/>
        </p:nvSpPr>
        <p:spPr>
          <a:xfrm>
            <a:off x="421198" y="330208"/>
            <a:ext cx="5711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FF0000"/>
                </a:solidFill>
                <a:latin typeface="Ubuntu" charset="0"/>
                <a:ea typeface="Ubuntu" charset="0"/>
                <a:cs typeface="Ubuntu" charset="0"/>
              </a:rPr>
              <a:t>Il nostro portafoglio di soluzioni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6A0DED51-309F-49A0-857F-15AE20339E03}"/>
              </a:ext>
            </a:extLst>
          </p:cNvPr>
          <p:cNvGrpSpPr/>
          <p:nvPr/>
        </p:nvGrpSpPr>
        <p:grpSpPr>
          <a:xfrm>
            <a:off x="6231712" y="2099100"/>
            <a:ext cx="5709328" cy="3026101"/>
            <a:chOff x="4043846" y="1823668"/>
            <a:chExt cx="6557180" cy="3378675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xmlns="" id="{AE27F26C-3D31-4768-9370-C5322A00475B}"/>
                </a:ext>
              </a:extLst>
            </p:cNvPr>
            <p:cNvSpPr txBox="1"/>
            <p:nvPr/>
          </p:nvSpPr>
          <p:spPr>
            <a:xfrm>
              <a:off x="4068199" y="1823668"/>
              <a:ext cx="3977586" cy="44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Ubuntu" panose="020B0504030602030204" pitchFamily="34" charset="0"/>
                </a:rPr>
                <a:t>Spedizioni &amp; Imballaggio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xmlns="" id="{A70CAAFE-52DE-4573-8854-2579CE24B6F1}"/>
                </a:ext>
              </a:extLst>
            </p:cNvPr>
            <p:cNvSpPr txBox="1"/>
            <p:nvPr/>
          </p:nvSpPr>
          <p:spPr>
            <a:xfrm>
              <a:off x="4043846" y="2525985"/>
              <a:ext cx="6557180" cy="44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Ubuntu" panose="020B0504030602030204" pitchFamily="34" charset="0"/>
                </a:rPr>
                <a:t>Logistica e Soluzioni per l’e-commerce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xmlns="" id="{3C24E5A8-50D7-47A2-850F-34100AAA0492}"/>
                </a:ext>
              </a:extLst>
            </p:cNvPr>
            <p:cNvSpPr txBox="1"/>
            <p:nvPr/>
          </p:nvSpPr>
          <p:spPr>
            <a:xfrm>
              <a:off x="4068199" y="4008409"/>
              <a:ext cx="2784310" cy="44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Ubuntu" panose="020B0504030602030204" pitchFamily="34" charset="0"/>
                </a:rPr>
                <a:t>Stampa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D52E41A1-1296-4D86-AE12-BD7494D0015E}"/>
                </a:ext>
              </a:extLst>
            </p:cNvPr>
            <p:cNvSpPr txBox="1"/>
            <p:nvPr/>
          </p:nvSpPr>
          <p:spPr>
            <a:xfrm>
              <a:off x="4043846" y="4755616"/>
              <a:ext cx="3542316" cy="44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Ubuntu" panose="020B0504030602030204" pitchFamily="34" charset="0"/>
                </a:rPr>
                <a:t>Soluzioni di Marketing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788AB67B-FAC4-4D22-A65F-A2BDA622CA20}"/>
                </a:ext>
              </a:extLst>
            </p:cNvPr>
            <p:cNvSpPr txBox="1"/>
            <p:nvPr/>
          </p:nvSpPr>
          <p:spPr>
            <a:xfrm>
              <a:off x="4068199" y="3262334"/>
              <a:ext cx="2557608" cy="44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Ubuntu" panose="020B0504030602030204" pitchFamily="34" charset="0"/>
                </a:rPr>
                <a:t>Domiciliazione</a:t>
              </a:r>
            </a:p>
          </p:txBody>
        </p:sp>
      </p:grpSp>
      <p:pic>
        <p:nvPicPr>
          <p:cNvPr id="9" name="Immagine 8" descr="Immagine che contiene calcolatrice&#10;&#10;Descrizione generata automaticamente">
            <a:extLst>
              <a:ext uri="{FF2B5EF4-FFF2-40B4-BE49-F238E27FC236}">
                <a16:creationId xmlns:a16="http://schemas.microsoft.com/office/drawing/2014/main" xmlns="" id="{230E2EA9-A99C-41E1-91D7-65EBCE915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1992300"/>
            <a:ext cx="3198872" cy="319887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B11B5B7-EB7F-4E26-9CF4-340701845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0329"/>
            <a:ext cx="3015342" cy="206767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581584B0-61F0-47B5-9DFE-7E19B77C8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48" y="109401"/>
            <a:ext cx="1388095" cy="138809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101DA8FF-FA52-474F-B4C9-DE2322FCFBDC}"/>
              </a:ext>
            </a:extLst>
          </p:cNvPr>
          <p:cNvSpPr txBox="1"/>
          <p:nvPr/>
        </p:nvSpPr>
        <p:spPr>
          <a:xfrm>
            <a:off x="3014870" y="6515046"/>
            <a:ext cx="6162259" cy="276999"/>
          </a:xfrm>
          <a:prstGeom prst="rect">
            <a:avLst/>
          </a:prstGeom>
          <a:solidFill>
            <a:srgbClr val="F376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QUICK SRL – Sede Legale: Via della Resistenza 11 Mugnano di Napoli – </a:t>
            </a:r>
            <a:r>
              <a:rPr lang="it-IT" sz="1200" dirty="0" err="1">
                <a:solidFill>
                  <a:schemeClr val="bg1"/>
                </a:solidFill>
              </a:rPr>
              <a:t>P.Iva</a:t>
            </a:r>
            <a:r>
              <a:rPr lang="it-IT" sz="1200" dirty="0">
                <a:solidFill>
                  <a:schemeClr val="bg1"/>
                </a:solidFill>
              </a:rPr>
              <a:t> 09907941216</a:t>
            </a:r>
          </a:p>
        </p:txBody>
      </p:sp>
    </p:spTree>
    <p:extLst>
      <p:ext uri="{BB962C8B-B14F-4D97-AF65-F5344CB8AC3E}">
        <p14:creationId xmlns="" xmlns:p14="http://schemas.microsoft.com/office/powerpoint/2010/main" val="154906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7D6362F-0C82-4291-8228-C7AE27332A00}"/>
              </a:ext>
            </a:extLst>
          </p:cNvPr>
          <p:cNvSpPr/>
          <p:nvPr/>
        </p:nvSpPr>
        <p:spPr>
          <a:xfrm>
            <a:off x="421198" y="330208"/>
            <a:ext cx="68483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Ubuntu" charset="0"/>
                <a:ea typeface="Ubuntu" charset="0"/>
                <a:cs typeface="Ubuntu" charset="0"/>
              </a:rPr>
              <a:t> Spedizioni &amp; Imballaggio «end-to-end»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C851B68-B576-4656-973F-506E5E19C800}"/>
              </a:ext>
            </a:extLst>
          </p:cNvPr>
          <p:cNvSpPr/>
          <p:nvPr/>
        </p:nvSpPr>
        <p:spPr>
          <a:xfrm>
            <a:off x="6670800" y="2711253"/>
            <a:ext cx="4656934" cy="296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err="1">
                <a:latin typeface="Ubuntu" panose="020B0504030602030204" pitchFamily="34" charset="0"/>
              </a:rPr>
              <a:t>Offriamo</a:t>
            </a:r>
            <a:r>
              <a:rPr lang="en-US" sz="1400" b="1" dirty="0">
                <a:latin typeface="Ubuntu" panose="020B0504030602030204" pitchFamily="34" charset="0"/>
              </a:rPr>
              <a:t> servizi professionali altamente specializzati che soddisfano le esigenze di flessibilità e personalizzazione tipiche dei clienti business: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Ubuntu" panose="020B0504030602030204" pitchFamily="34" charset="0"/>
              </a:rPr>
              <a:t>Pick-up diretto dai clienti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Ubuntu" panose="020B0504030602030204" pitchFamily="34" charset="0"/>
              </a:rPr>
              <a:t>Imballaggio professionale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Ubuntu" panose="020B0504030602030204" pitchFamily="34" charset="0"/>
              </a:rPr>
              <a:t>Selezione dei corrieri più appropriati per le spedizioni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Ubuntu" panose="020B0504030602030204" pitchFamily="34" charset="0"/>
              </a:rPr>
              <a:t>Supporto su aspetti amministrativi (</a:t>
            </a:r>
            <a:r>
              <a:rPr lang="en-US" sz="1400" b="1" dirty="0" err="1">
                <a:latin typeface="Ubuntu" panose="020B0504030602030204" pitchFamily="34" charset="0"/>
              </a:rPr>
              <a:t>dogane</a:t>
            </a:r>
            <a:r>
              <a:rPr lang="en-US" sz="1400" b="1" dirty="0">
                <a:latin typeface="Ubuntu" panose="020B0504030602030204" pitchFamily="34" charset="0"/>
              </a:rPr>
              <a:t>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Ubuntu" panose="020B0504030602030204" pitchFamily="34" charset="0"/>
              </a:rPr>
              <a:t>Customer Care </a:t>
            </a:r>
            <a:r>
              <a:rPr lang="en-US" sz="1400" b="1" dirty="0" err="1">
                <a:latin typeface="Ubuntu" panose="020B0504030602030204" pitchFamily="34" charset="0"/>
              </a:rPr>
              <a:t>Completo</a:t>
            </a:r>
            <a:r>
              <a:rPr lang="en-US" sz="1400" b="1" dirty="0">
                <a:latin typeface="Ubuntu" panose="020B0504030602030204" pitchFamily="34" charset="0"/>
              </a:rPr>
              <a:t> a </a:t>
            </a:r>
            <a:r>
              <a:rPr lang="en-US" sz="1400" b="1" dirty="0" err="1">
                <a:latin typeface="Ubuntu" panose="020B0504030602030204" pitchFamily="34" charset="0"/>
              </a:rPr>
              <a:t>Mittenti</a:t>
            </a:r>
            <a:r>
              <a:rPr lang="en-US" sz="1400" b="1" dirty="0">
                <a:latin typeface="Ubuntu" panose="020B0504030602030204" pitchFamily="34" charset="0"/>
              </a:rPr>
              <a:t> e </a:t>
            </a:r>
            <a:r>
              <a:rPr lang="en-US" sz="1400" b="1" dirty="0" err="1">
                <a:latin typeface="Ubuntu" panose="020B0504030602030204" pitchFamily="34" charset="0"/>
              </a:rPr>
              <a:t>Destinatari</a:t>
            </a:r>
            <a:endParaRPr lang="en-US" sz="1400" b="1" dirty="0">
              <a:latin typeface="Ubuntu" panose="020B050403060203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Ubuntu" panose="020B0504030602030204" pitchFamily="34" charset="0"/>
              </a:rPr>
              <a:t>Gestionale</a:t>
            </a:r>
            <a:r>
              <a:rPr lang="en-US" sz="1400" b="1" dirty="0">
                <a:latin typeface="Ubuntu" panose="020B0504030602030204" pitchFamily="34" charset="0"/>
              </a:rPr>
              <a:t> </a:t>
            </a:r>
            <a:r>
              <a:rPr lang="en-US" sz="1400" b="1" dirty="0" err="1">
                <a:latin typeface="Ubuntu" panose="020B0504030602030204" pitchFamily="34" charset="0"/>
              </a:rPr>
              <a:t>Professionale</a:t>
            </a:r>
            <a:endParaRPr lang="en-US" sz="1400" b="1" dirty="0">
              <a:latin typeface="Ubuntu" panose="020B0504030602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876E88B-4B29-48CE-8BC3-656A42437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4" y="1045521"/>
            <a:ext cx="5030527" cy="504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889604C-F462-4DA2-9BF1-18DE4D008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864" y="2323883"/>
            <a:ext cx="2044805" cy="3873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C1F3889-63DD-4619-A9EE-FDBD9233C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2991045"/>
            <a:ext cx="1351722" cy="123272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3AEB4FEA-F277-4133-861F-41E9B7CA5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48" y="109401"/>
            <a:ext cx="1388095" cy="13880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FECC2512-B6A1-4BFA-B608-4BF029304E90}"/>
              </a:ext>
            </a:extLst>
          </p:cNvPr>
          <p:cNvSpPr txBox="1"/>
          <p:nvPr/>
        </p:nvSpPr>
        <p:spPr>
          <a:xfrm>
            <a:off x="3014870" y="6515046"/>
            <a:ext cx="6162259" cy="276999"/>
          </a:xfrm>
          <a:prstGeom prst="rect">
            <a:avLst/>
          </a:prstGeom>
          <a:solidFill>
            <a:srgbClr val="F376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QUICK SRL – Sede Legale: Via della Resistenza 11 Mugnano di Napoli – </a:t>
            </a:r>
            <a:r>
              <a:rPr lang="it-IT" sz="1200" dirty="0" err="1">
                <a:solidFill>
                  <a:schemeClr val="bg1"/>
                </a:solidFill>
              </a:rPr>
              <a:t>P.Iva</a:t>
            </a:r>
            <a:r>
              <a:rPr lang="it-IT" sz="1200" dirty="0">
                <a:solidFill>
                  <a:schemeClr val="bg1"/>
                </a:solidFill>
              </a:rPr>
              <a:t> 09907941216</a:t>
            </a:r>
          </a:p>
        </p:txBody>
      </p:sp>
    </p:spTree>
    <p:extLst>
      <p:ext uri="{BB962C8B-B14F-4D97-AF65-F5344CB8AC3E}">
        <p14:creationId xmlns="" xmlns:p14="http://schemas.microsoft.com/office/powerpoint/2010/main" val="12827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7E1277E-6D0D-43DA-B59E-EEE0BBA18B46}"/>
              </a:ext>
            </a:extLst>
          </p:cNvPr>
          <p:cNvSpPr/>
          <p:nvPr/>
        </p:nvSpPr>
        <p:spPr>
          <a:xfrm>
            <a:off x="143795" y="333325"/>
            <a:ext cx="78930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Ubuntu" charset="0"/>
                <a:ea typeface="Ubuntu" charset="0"/>
                <a:cs typeface="Ubuntu" charset="0"/>
              </a:rPr>
              <a:t> Logistica e Soluzioni per e-commerce «end-to-end»</a:t>
            </a:r>
          </a:p>
          <a:p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F55E7786-28B1-48D3-9933-DE5E723459F1}"/>
              </a:ext>
            </a:extLst>
          </p:cNvPr>
          <p:cNvSpPr/>
          <p:nvPr/>
        </p:nvSpPr>
        <p:spPr>
          <a:xfrm>
            <a:off x="6912692" y="2351107"/>
            <a:ext cx="4974508" cy="361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err="1">
                <a:latin typeface="Ubuntu" panose="020B0504030602030204" pitchFamily="34" charset="0"/>
              </a:rPr>
              <a:t>Offriamo</a:t>
            </a:r>
            <a:r>
              <a:rPr lang="en-US" sz="1400" b="1" dirty="0">
                <a:latin typeface="Ubuntu" panose="020B0504030602030204" pitchFamily="34" charset="0"/>
              </a:rPr>
              <a:t> un servizio completo e flessibile che va oltre la spedizione.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latin typeface="Ubuntu" panose="020B0504030602030204" pitchFamily="34" charset="0"/>
              </a:rPr>
              <a:t>Ritiro della merce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latin typeface="Ubuntu" panose="020B0504030602030204" pitchFamily="34" charset="0"/>
              </a:rPr>
              <a:t>Stoccaggio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latin typeface="Ubuntu" panose="020B0504030602030204" pitchFamily="34" charset="0"/>
              </a:rPr>
              <a:t>Assemblaggio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latin typeface="Ubuntu" panose="020B0504030602030204" pitchFamily="34" charset="0"/>
              </a:rPr>
              <a:t>Imballaggio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latin typeface="Ubuntu" panose="020B0504030602030204" pitchFamily="34" charset="0"/>
              </a:rPr>
              <a:t>Spedizione con Corriere Espresso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latin typeface="Ubuntu" panose="020B0504030602030204" pitchFamily="34" charset="0"/>
              </a:rPr>
              <a:t>Gestione del reso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latin typeface="Ubuntu" panose="020B0504030602030204" pitchFamily="34" charset="0"/>
              </a:rPr>
              <a:t>Attraverso </a:t>
            </a:r>
            <a:r>
              <a:rPr lang="en-US" sz="1400" b="1" dirty="0" err="1">
                <a:latin typeface="Ubuntu" panose="020B0504030602030204" pitchFamily="34" charset="0"/>
              </a:rPr>
              <a:t>il</a:t>
            </a:r>
            <a:r>
              <a:rPr lang="en-US" sz="1400" b="1" dirty="0">
                <a:latin typeface="Ubuntu" panose="020B0504030602030204" pitchFamily="34" charset="0"/>
              </a:rPr>
              <a:t> </a:t>
            </a:r>
            <a:r>
              <a:rPr lang="en-US" sz="1400" b="1" dirty="0" err="1">
                <a:latin typeface="Ubuntu" panose="020B0504030602030204" pitchFamily="34" charset="0"/>
              </a:rPr>
              <a:t>nostro</a:t>
            </a:r>
            <a:r>
              <a:rPr lang="en-US" sz="1400" b="1" dirty="0">
                <a:latin typeface="Ubuntu" panose="020B0504030602030204" pitchFamily="34" charset="0"/>
              </a:rPr>
              <a:t> </a:t>
            </a:r>
            <a:r>
              <a:rPr lang="en-US" sz="1400" b="1" dirty="0" err="1">
                <a:latin typeface="Ubuntu" panose="020B0504030602030204" pitchFamily="34" charset="0"/>
              </a:rPr>
              <a:t>Gestionale</a:t>
            </a:r>
            <a:r>
              <a:rPr lang="en-US" sz="1400" b="1" dirty="0">
                <a:latin typeface="Ubuntu" panose="020B0504030602030204" pitchFamily="34" charset="0"/>
              </a:rPr>
              <a:t> è possible trasformare - in modo automatizzato - ogni ordine creato sul portale e-commerce in una </a:t>
            </a:r>
            <a:r>
              <a:rPr lang="en-US" sz="1400" b="1" dirty="0" err="1">
                <a:latin typeface="Ubuntu" panose="020B0504030602030204" pitchFamily="34" charset="0"/>
              </a:rPr>
              <a:t>spedizione</a:t>
            </a:r>
            <a:r>
              <a:rPr lang="en-US" sz="1400" b="1" dirty="0">
                <a:latin typeface="Ubuntu" panose="020B0504030602030204" pitchFamily="34" charset="0"/>
              </a:rPr>
              <a:t> </a:t>
            </a:r>
            <a:r>
              <a:rPr lang="en-US" sz="1400" b="1" dirty="0" err="1">
                <a:latin typeface="Ubuntu" panose="020B0504030602030204" pitchFamily="34" charset="0"/>
              </a:rPr>
              <a:t>pronta</a:t>
            </a:r>
            <a:r>
              <a:rPr lang="en-US" sz="1400" b="1" dirty="0">
                <a:latin typeface="Ubuntu" panose="020B0504030602030204" pitchFamily="34" charset="0"/>
              </a:rPr>
              <a:t> a </a:t>
            </a:r>
            <a:r>
              <a:rPr lang="en-US" sz="1400" b="1" dirty="0" err="1">
                <a:latin typeface="Ubuntu" panose="020B0504030602030204" pitchFamily="34" charset="0"/>
              </a:rPr>
              <a:t>partire</a:t>
            </a:r>
            <a:endParaRPr lang="en-US" sz="1400" b="1" dirty="0">
              <a:latin typeface="Ubuntu" panose="020B0504030602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99A0BAC-3C2B-47A3-884C-55DEA084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543" y="1944686"/>
            <a:ext cx="2044805" cy="40642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D54C6F8-33F0-4B2E-ADD8-F543EBE85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4" y="1045521"/>
            <a:ext cx="5030527" cy="504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1843B01-208C-4B93-8FB7-5490D2A47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2991045"/>
            <a:ext cx="1351722" cy="12327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6224D6C-1DBE-4C7F-9846-B56A7557F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48" y="109401"/>
            <a:ext cx="1388095" cy="138809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852D7383-0C80-4DCC-9A7B-386E245BBB26}"/>
              </a:ext>
            </a:extLst>
          </p:cNvPr>
          <p:cNvSpPr txBox="1"/>
          <p:nvPr/>
        </p:nvSpPr>
        <p:spPr>
          <a:xfrm>
            <a:off x="3014870" y="6515046"/>
            <a:ext cx="6162259" cy="276999"/>
          </a:xfrm>
          <a:prstGeom prst="rect">
            <a:avLst/>
          </a:prstGeom>
          <a:solidFill>
            <a:srgbClr val="F376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QUICK SRL – Sede Legale: Via della Resistenza 11 Mugnano di Napoli – </a:t>
            </a:r>
            <a:r>
              <a:rPr lang="it-IT" sz="1200" dirty="0" err="1">
                <a:solidFill>
                  <a:schemeClr val="bg1"/>
                </a:solidFill>
              </a:rPr>
              <a:t>P.Iva</a:t>
            </a:r>
            <a:r>
              <a:rPr lang="it-IT" sz="1200" dirty="0">
                <a:solidFill>
                  <a:schemeClr val="bg1"/>
                </a:solidFill>
              </a:rPr>
              <a:t> 09907941216</a:t>
            </a:r>
          </a:p>
        </p:txBody>
      </p:sp>
    </p:spTree>
    <p:extLst>
      <p:ext uri="{BB962C8B-B14F-4D97-AF65-F5344CB8AC3E}">
        <p14:creationId xmlns="" xmlns:p14="http://schemas.microsoft.com/office/powerpoint/2010/main" val="2934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E1F6222-C62C-47D1-B231-4055B3170885}"/>
              </a:ext>
            </a:extLst>
          </p:cNvPr>
          <p:cNvGrpSpPr/>
          <p:nvPr/>
        </p:nvGrpSpPr>
        <p:grpSpPr>
          <a:xfrm>
            <a:off x="197802" y="1410600"/>
            <a:ext cx="11731862" cy="4571100"/>
            <a:chOff x="197802" y="1410600"/>
            <a:chExt cx="11731862" cy="4571100"/>
          </a:xfrm>
        </p:grpSpPr>
        <p:grpSp>
          <p:nvGrpSpPr>
            <p:cNvPr id="3" name="Group 25">
              <a:extLst>
                <a:ext uri="{FF2B5EF4-FFF2-40B4-BE49-F238E27FC236}">
                  <a16:creationId xmlns:a16="http://schemas.microsoft.com/office/drawing/2014/main" xmlns="" id="{0364D615-0737-4EA2-8894-94A3F988D1BC}"/>
                </a:ext>
              </a:extLst>
            </p:cNvPr>
            <p:cNvGrpSpPr/>
            <p:nvPr/>
          </p:nvGrpSpPr>
          <p:grpSpPr>
            <a:xfrm>
              <a:off x="3672654" y="1885444"/>
              <a:ext cx="4096256" cy="4096256"/>
              <a:chOff x="3672654" y="1685419"/>
              <a:chExt cx="4096256" cy="4096256"/>
            </a:xfrm>
          </p:grpSpPr>
          <p:sp>
            <p:nvSpPr>
              <p:cNvPr id="24" name="Oval 6">
                <a:extLst>
                  <a:ext uri="{FF2B5EF4-FFF2-40B4-BE49-F238E27FC236}">
                    <a16:creationId xmlns:a16="http://schemas.microsoft.com/office/drawing/2014/main" xmlns="" id="{EE5276A2-4737-44A4-91D1-879C857A4426}"/>
                  </a:ext>
                </a:extLst>
              </p:cNvPr>
              <p:cNvSpPr/>
              <p:nvPr/>
            </p:nvSpPr>
            <p:spPr>
              <a:xfrm>
                <a:off x="3672654" y="1685419"/>
                <a:ext cx="4096256" cy="409625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xmlns="" id="{CFBEF742-2BEF-463B-B689-E4803F30B2F7}"/>
                  </a:ext>
                </a:extLst>
              </p:cNvPr>
              <p:cNvSpPr/>
              <p:nvPr/>
            </p:nvSpPr>
            <p:spPr>
              <a:xfrm>
                <a:off x="4281748" y="2294513"/>
                <a:ext cx="2878068" cy="287806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" name="TextBox 13">
                <a:extLst>
                  <a:ext uri="{FF2B5EF4-FFF2-40B4-BE49-F238E27FC236}">
                    <a16:creationId xmlns:a16="http://schemas.microsoft.com/office/drawing/2014/main" xmlns="" id="{AEED108C-53B4-4E75-9879-3A4A48094E75}"/>
                  </a:ext>
                </a:extLst>
              </p:cNvPr>
              <p:cNvSpPr txBox="1"/>
              <p:nvPr/>
            </p:nvSpPr>
            <p:spPr>
              <a:xfrm>
                <a:off x="4560424" y="2855963"/>
                <a:ext cx="232071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6000" b="1" dirty="0">
                    <a:solidFill>
                      <a:srgbClr val="FF0000"/>
                    </a:solidFill>
                    <a:latin typeface="Ubuntu" panose="020B0504030602030204" pitchFamily="34" charset="0"/>
                  </a:rPr>
                  <a:t>5 </a:t>
                </a:r>
                <a:r>
                  <a:rPr lang="it-IT" sz="3200" b="1" dirty="0">
                    <a:solidFill>
                      <a:srgbClr val="FF0000"/>
                    </a:solidFill>
                    <a:latin typeface="Ubuntu" panose="020B0504030602030204" pitchFamily="34" charset="0"/>
                  </a:rPr>
                  <a:t>benefici</a:t>
                </a:r>
                <a:endParaRPr lang="en-US" sz="2000" dirty="0">
                  <a:latin typeface="Ubuntu" panose="020B0504030602030204" pitchFamily="34" charset="0"/>
                </a:endParaRPr>
              </a:p>
            </p:txBody>
          </p:sp>
        </p:grpSp>
        <p:grpSp>
          <p:nvGrpSpPr>
            <p:cNvPr id="4" name="Group 24">
              <a:extLst>
                <a:ext uri="{FF2B5EF4-FFF2-40B4-BE49-F238E27FC236}">
                  <a16:creationId xmlns:a16="http://schemas.microsoft.com/office/drawing/2014/main" xmlns="" id="{AEFBD32B-70B8-41EC-8820-4F3C6AD15AAD}"/>
                </a:ext>
              </a:extLst>
            </p:cNvPr>
            <p:cNvGrpSpPr/>
            <p:nvPr/>
          </p:nvGrpSpPr>
          <p:grpSpPr>
            <a:xfrm>
              <a:off x="5122688" y="1410600"/>
              <a:ext cx="1196188" cy="1196188"/>
              <a:chOff x="5122688" y="1210575"/>
              <a:chExt cx="1196188" cy="119618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89401652-B2E6-43FE-876F-7293EB016435}"/>
                  </a:ext>
                </a:extLst>
              </p:cNvPr>
              <p:cNvSpPr/>
              <p:nvPr/>
            </p:nvSpPr>
            <p:spPr>
              <a:xfrm flipV="1">
                <a:off x="5122688" y="1210575"/>
                <a:ext cx="1196188" cy="119618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" name="Oval 8">
                <a:extLst>
                  <a:ext uri="{FF2B5EF4-FFF2-40B4-BE49-F238E27FC236}">
                    <a16:creationId xmlns:a16="http://schemas.microsoft.com/office/drawing/2014/main" xmlns="" id="{233E18DE-3937-48BC-90EC-9FFD7E85603D}"/>
                  </a:ext>
                </a:extLst>
              </p:cNvPr>
              <p:cNvSpPr/>
              <p:nvPr/>
            </p:nvSpPr>
            <p:spPr>
              <a:xfrm flipV="1">
                <a:off x="5397157" y="1485044"/>
                <a:ext cx="647250" cy="64725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xmlns="" id="{1EE8D04D-8D5D-4C8C-853A-76155F879EB8}"/>
                </a:ext>
              </a:extLst>
            </p:cNvPr>
            <p:cNvGrpSpPr/>
            <p:nvPr/>
          </p:nvGrpSpPr>
          <p:grpSpPr>
            <a:xfrm>
              <a:off x="6822863" y="2608282"/>
              <a:ext cx="1196188" cy="1196188"/>
              <a:chOff x="6822863" y="2408257"/>
              <a:chExt cx="1196188" cy="1196188"/>
            </a:xfrm>
          </p:grpSpPr>
          <p:sp>
            <p:nvSpPr>
              <p:cNvPr id="20" name="Oval 20">
                <a:extLst>
                  <a:ext uri="{FF2B5EF4-FFF2-40B4-BE49-F238E27FC236}">
                    <a16:creationId xmlns:a16="http://schemas.microsoft.com/office/drawing/2014/main" xmlns="" id="{DA87DA73-D6A5-48BF-93F5-9C97CD0FF5A3}"/>
                  </a:ext>
                </a:extLst>
              </p:cNvPr>
              <p:cNvSpPr/>
              <p:nvPr/>
            </p:nvSpPr>
            <p:spPr>
              <a:xfrm flipV="1">
                <a:off x="6822863" y="2408257"/>
                <a:ext cx="1196188" cy="119618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" name="Oval 9">
                <a:extLst>
                  <a:ext uri="{FF2B5EF4-FFF2-40B4-BE49-F238E27FC236}">
                    <a16:creationId xmlns:a16="http://schemas.microsoft.com/office/drawing/2014/main" xmlns="" id="{5DBE8147-951D-4C60-9FA0-F8E2B797396D}"/>
                  </a:ext>
                </a:extLst>
              </p:cNvPr>
              <p:cNvSpPr/>
              <p:nvPr/>
            </p:nvSpPr>
            <p:spPr>
              <a:xfrm flipV="1">
                <a:off x="7097332" y="2682726"/>
                <a:ext cx="647250" cy="647250"/>
              </a:xfrm>
              <a:prstGeom prst="ellipse">
                <a:avLst/>
              </a:prstGeom>
              <a:solidFill>
                <a:schemeClr val="accent6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xmlns="" id="{40F7BED9-3753-4CBA-A116-80822BDCFC23}"/>
                </a:ext>
              </a:extLst>
            </p:cNvPr>
            <p:cNvGrpSpPr/>
            <p:nvPr/>
          </p:nvGrpSpPr>
          <p:grpSpPr>
            <a:xfrm>
              <a:off x="6456920" y="4599959"/>
              <a:ext cx="1196188" cy="1196188"/>
              <a:chOff x="6456920" y="4399934"/>
              <a:chExt cx="1196188" cy="1196188"/>
            </a:xfrm>
          </p:grpSpPr>
          <p:sp>
            <p:nvSpPr>
              <p:cNvPr id="18" name="Oval 19">
                <a:extLst>
                  <a:ext uri="{FF2B5EF4-FFF2-40B4-BE49-F238E27FC236}">
                    <a16:creationId xmlns:a16="http://schemas.microsoft.com/office/drawing/2014/main" xmlns="" id="{9FEC9379-2B42-41A5-A81F-163B0AAC96A1}"/>
                  </a:ext>
                </a:extLst>
              </p:cNvPr>
              <p:cNvSpPr/>
              <p:nvPr/>
            </p:nvSpPr>
            <p:spPr>
              <a:xfrm flipV="1">
                <a:off x="6456920" y="4399934"/>
                <a:ext cx="1196188" cy="119618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xmlns="" id="{D2583CB7-3131-46FD-9D37-0D54A4BE1268}"/>
                  </a:ext>
                </a:extLst>
              </p:cNvPr>
              <p:cNvSpPr/>
              <p:nvPr/>
            </p:nvSpPr>
            <p:spPr>
              <a:xfrm flipV="1">
                <a:off x="6731389" y="4674403"/>
                <a:ext cx="647250" cy="64725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7" name="Group 22">
              <a:extLst>
                <a:ext uri="{FF2B5EF4-FFF2-40B4-BE49-F238E27FC236}">
                  <a16:creationId xmlns:a16="http://schemas.microsoft.com/office/drawing/2014/main" xmlns="" id="{17400382-5A8F-4EDB-A8AD-33E69ED1C2BA}"/>
                </a:ext>
              </a:extLst>
            </p:cNvPr>
            <p:cNvGrpSpPr/>
            <p:nvPr/>
          </p:nvGrpSpPr>
          <p:grpSpPr>
            <a:xfrm>
              <a:off x="3788456" y="4599959"/>
              <a:ext cx="1196188" cy="1196188"/>
              <a:chOff x="3788456" y="4399934"/>
              <a:chExt cx="1196188" cy="1196188"/>
            </a:xfrm>
          </p:grpSpPr>
          <p:sp>
            <p:nvSpPr>
              <p:cNvPr id="16" name="Oval 18">
                <a:extLst>
                  <a:ext uri="{FF2B5EF4-FFF2-40B4-BE49-F238E27FC236}">
                    <a16:creationId xmlns:a16="http://schemas.microsoft.com/office/drawing/2014/main" xmlns="" id="{A8B312E4-4FBA-48AE-80DD-2332D9DFA8D8}"/>
                  </a:ext>
                </a:extLst>
              </p:cNvPr>
              <p:cNvSpPr/>
              <p:nvPr/>
            </p:nvSpPr>
            <p:spPr>
              <a:xfrm flipV="1">
                <a:off x="3788456" y="4399934"/>
                <a:ext cx="1196188" cy="119618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xmlns="" id="{61A00E68-ADD1-4DCB-BE65-26179DCF6A54}"/>
                  </a:ext>
                </a:extLst>
              </p:cNvPr>
              <p:cNvSpPr/>
              <p:nvPr/>
            </p:nvSpPr>
            <p:spPr>
              <a:xfrm flipV="1">
                <a:off x="4059689" y="4667898"/>
                <a:ext cx="653723" cy="660260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xmlns="" id="{A23C01AF-4AEA-43F0-85A5-4E988EF48A80}"/>
                </a:ext>
              </a:extLst>
            </p:cNvPr>
            <p:cNvGrpSpPr/>
            <p:nvPr/>
          </p:nvGrpSpPr>
          <p:grpSpPr>
            <a:xfrm>
              <a:off x="3322325" y="2608282"/>
              <a:ext cx="1196188" cy="1196188"/>
              <a:chOff x="3322325" y="2408257"/>
              <a:chExt cx="1196188" cy="1196188"/>
            </a:xfrm>
          </p:grpSpPr>
          <p:sp>
            <p:nvSpPr>
              <p:cNvPr id="14" name="Oval 16">
                <a:extLst>
                  <a:ext uri="{FF2B5EF4-FFF2-40B4-BE49-F238E27FC236}">
                    <a16:creationId xmlns:a16="http://schemas.microsoft.com/office/drawing/2014/main" xmlns="" id="{C6D2BF80-BF90-46A9-823F-AA19E0A9E128}"/>
                  </a:ext>
                </a:extLst>
              </p:cNvPr>
              <p:cNvSpPr/>
              <p:nvPr/>
            </p:nvSpPr>
            <p:spPr>
              <a:xfrm flipV="1">
                <a:off x="3322325" y="2408257"/>
                <a:ext cx="1196188" cy="119618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" name="Oval 12">
                <a:extLst>
                  <a:ext uri="{FF2B5EF4-FFF2-40B4-BE49-F238E27FC236}">
                    <a16:creationId xmlns:a16="http://schemas.microsoft.com/office/drawing/2014/main" xmlns="" id="{83190804-3D57-49F0-8590-17195DB8EE37}"/>
                  </a:ext>
                </a:extLst>
              </p:cNvPr>
              <p:cNvSpPr/>
              <p:nvPr/>
            </p:nvSpPr>
            <p:spPr>
              <a:xfrm flipV="1">
                <a:off x="3596794" y="2682726"/>
                <a:ext cx="647250" cy="64725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xmlns="" id="{91D26450-0BE7-43CF-862A-DD4660209F9B}"/>
                </a:ext>
              </a:extLst>
            </p:cNvPr>
            <p:cNvSpPr txBox="1"/>
            <p:nvPr/>
          </p:nvSpPr>
          <p:spPr>
            <a:xfrm>
              <a:off x="6517228" y="1505016"/>
              <a:ext cx="33443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Ubuntu" panose="020B0504030602030204" pitchFamily="34" charset="0"/>
                </a:rPr>
                <a:t>AUTOMATIZZAZIONE </a:t>
              </a:r>
            </a:p>
            <a:p>
              <a:r>
                <a:rPr lang="it-IT" dirty="0">
                  <a:latin typeface="Ubuntu" panose="020B0504030602030204" pitchFamily="34" charset="0"/>
                </a:rPr>
                <a:t>di processi e spedizioni</a:t>
              </a:r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10" name="TextBox 28">
              <a:extLst>
                <a:ext uri="{FF2B5EF4-FFF2-40B4-BE49-F238E27FC236}">
                  <a16:creationId xmlns:a16="http://schemas.microsoft.com/office/drawing/2014/main" xmlns="" id="{3A602C70-7BE6-4FE8-AD00-415F714B5E62}"/>
                </a:ext>
              </a:extLst>
            </p:cNvPr>
            <p:cNvSpPr txBox="1"/>
            <p:nvPr/>
          </p:nvSpPr>
          <p:spPr>
            <a:xfrm>
              <a:off x="7833408" y="2914448"/>
              <a:ext cx="40962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Ubuntu" panose="020B0504030602030204" pitchFamily="34" charset="0"/>
                </a:rPr>
                <a:t>ASSISTENZA</a:t>
              </a:r>
              <a:r>
                <a:rPr lang="it-IT" dirty="0">
                  <a:latin typeface="Ubuntu" panose="020B0504030602030204" pitchFamily="34" charset="0"/>
                </a:rPr>
                <a:t> </a:t>
              </a:r>
            </a:p>
            <a:p>
              <a:r>
                <a:rPr lang="it-IT" dirty="0">
                  <a:latin typeface="Ubuntu" panose="020B0504030602030204" pitchFamily="34" charset="0"/>
                </a:rPr>
                <a:t>per configurazione, istallazione e manutenzione</a:t>
              </a:r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11" name="TextBox 29">
              <a:extLst>
                <a:ext uri="{FF2B5EF4-FFF2-40B4-BE49-F238E27FC236}">
                  <a16:creationId xmlns:a16="http://schemas.microsoft.com/office/drawing/2014/main" xmlns="" id="{CB2F2F8F-6A77-4C6C-9668-A9F4FAA9466D}"/>
                </a:ext>
              </a:extLst>
            </p:cNvPr>
            <p:cNvSpPr txBox="1"/>
            <p:nvPr/>
          </p:nvSpPr>
          <p:spPr>
            <a:xfrm>
              <a:off x="7438312" y="4912630"/>
              <a:ext cx="417493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Ubuntu" panose="020B0504030602030204" pitchFamily="34" charset="0"/>
                </a:rPr>
                <a:t>PIATTAFORMA CONNESSA </a:t>
              </a:r>
            </a:p>
            <a:p>
              <a:r>
                <a:rPr lang="it-IT" dirty="0">
                  <a:latin typeface="Ubuntu" panose="020B0504030602030204" pitchFamily="34" charset="0"/>
                </a:rPr>
                <a:t>per la generazione e il controllo degli ordini</a:t>
              </a:r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xmlns="" id="{B95BCE84-A3E3-4A7A-B063-2E37C16A786F}"/>
                </a:ext>
              </a:extLst>
            </p:cNvPr>
            <p:cNvSpPr txBox="1"/>
            <p:nvPr/>
          </p:nvSpPr>
          <p:spPr>
            <a:xfrm>
              <a:off x="516972" y="4906125"/>
              <a:ext cx="334430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b="1" dirty="0">
                  <a:latin typeface="Ubuntu" panose="020B0504030602030204" pitchFamily="34" charset="0"/>
                </a:rPr>
                <a:t>RIDUZIONE ERRORI </a:t>
              </a:r>
              <a:r>
                <a:rPr lang="it-IT" dirty="0">
                  <a:latin typeface="Ubuntu" panose="020B0504030602030204" pitchFamily="34" charset="0"/>
                </a:rPr>
                <a:t> </a:t>
              </a:r>
            </a:p>
            <a:p>
              <a:pPr algn="r"/>
              <a:r>
                <a:rPr lang="it-IT" dirty="0">
                  <a:latin typeface="Ubuntu" panose="020B0504030602030204" pitchFamily="34" charset="0"/>
                </a:rPr>
                <a:t>ed inefficienze</a:t>
              </a:r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xmlns="" id="{97201E03-EBD5-4D51-9D33-893A94BE8368}"/>
                </a:ext>
              </a:extLst>
            </p:cNvPr>
            <p:cNvSpPr txBox="1"/>
            <p:nvPr/>
          </p:nvSpPr>
          <p:spPr>
            <a:xfrm>
              <a:off x="197802" y="2898599"/>
              <a:ext cx="334430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b="1" dirty="0">
                  <a:latin typeface="Ubuntu" panose="020B0504030602030204" pitchFamily="34" charset="0"/>
                </a:rPr>
                <a:t>SERVIZI CUSTOM </a:t>
              </a:r>
              <a:r>
                <a:rPr lang="it-IT" dirty="0">
                  <a:latin typeface="Ubuntu" panose="020B0504030602030204" pitchFamily="34" charset="0"/>
                </a:rPr>
                <a:t> </a:t>
              </a:r>
            </a:p>
            <a:p>
              <a:pPr algn="r"/>
              <a:r>
                <a:rPr lang="it-IT" dirty="0">
                  <a:latin typeface="Ubuntu" panose="020B0504030602030204" pitchFamily="34" charset="0"/>
                </a:rPr>
                <a:t>a valore aggiunto</a:t>
              </a:r>
              <a:endParaRPr lang="en-US" dirty="0">
                <a:latin typeface="Ubuntu" panose="020B0504030602030204" pitchFamily="34" charset="0"/>
              </a:endParaRPr>
            </a:p>
          </p:txBody>
        </p:sp>
      </p:grpSp>
      <p:sp>
        <p:nvSpPr>
          <p:cNvPr id="27" name="TextBox 15">
            <a:extLst>
              <a:ext uri="{FF2B5EF4-FFF2-40B4-BE49-F238E27FC236}">
                <a16:creationId xmlns:a16="http://schemas.microsoft.com/office/drawing/2014/main" xmlns="" id="{E98496FC-BC1C-4C6F-A439-FC6411A78CE6}"/>
              </a:ext>
            </a:extLst>
          </p:cNvPr>
          <p:cNvSpPr txBox="1"/>
          <p:nvPr/>
        </p:nvSpPr>
        <p:spPr>
          <a:xfrm>
            <a:off x="7833408" y="3822451"/>
            <a:ext cx="44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Ubuntu" panose="020B0504030602030204" pitchFamily="34" charset="0"/>
              </a:rPr>
              <a:t>Un team dedicato per il supporto e la risoluzione di eventuali problemi</a:t>
            </a:r>
            <a:endParaRPr lang="en-US" sz="1200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28" name="Google Shape;192;p3">
            <a:extLst>
              <a:ext uri="{FF2B5EF4-FFF2-40B4-BE49-F238E27FC236}">
                <a16:creationId xmlns:a16="http://schemas.microsoft.com/office/drawing/2014/main" xmlns="" id="{C1C69EB2-7739-42D5-86E3-CE98D3FE922D}"/>
              </a:ext>
            </a:extLst>
          </p:cNvPr>
          <p:cNvSpPr txBox="1">
            <a:spLocks/>
          </p:cNvSpPr>
          <p:nvPr/>
        </p:nvSpPr>
        <p:spPr>
          <a:xfrm>
            <a:off x="362449" y="324196"/>
            <a:ext cx="9729202" cy="50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ED1C24"/>
              </a:buClr>
              <a:buSzPts val="2800"/>
              <a:buFont typeface="Arial" panose="020B0604020202020204" pitchFamily="34" charset="0"/>
              <a:buNone/>
            </a:pPr>
            <a:r>
              <a:rPr lang="it-IT" dirty="0">
                <a:solidFill>
                  <a:srgbClr val="ED1C24"/>
                </a:solidFill>
              </a:rPr>
              <a:t>I principali benefici</a:t>
            </a:r>
          </a:p>
        </p:txBody>
      </p:sp>
      <p:sp>
        <p:nvSpPr>
          <p:cNvPr id="29" name="Google Shape;191;p3">
            <a:extLst>
              <a:ext uri="{FF2B5EF4-FFF2-40B4-BE49-F238E27FC236}">
                <a16:creationId xmlns:a16="http://schemas.microsoft.com/office/drawing/2014/main" xmlns="" id="{1C67BB41-B171-4165-B8FC-D420449C07B1}"/>
              </a:ext>
            </a:extLst>
          </p:cNvPr>
          <p:cNvSpPr txBox="1">
            <a:spLocks/>
          </p:cNvSpPr>
          <p:nvPr/>
        </p:nvSpPr>
        <p:spPr>
          <a:xfrm>
            <a:off x="362449" y="832190"/>
            <a:ext cx="9729202" cy="44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2520"/>
            </a:pPr>
            <a:r>
              <a:rPr lang="it-IT" sz="1800"/>
              <a:t>Automatizza i processi e facilita la gestione della logistica</a:t>
            </a:r>
            <a:endParaRPr lang="it-IT" sz="1800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43194495-7B04-48A1-B2D2-2BE021B88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48" y="109401"/>
            <a:ext cx="1388095" cy="1388095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E8E94FC2-A742-49FD-8F75-CC3D72AF1D6A}"/>
              </a:ext>
            </a:extLst>
          </p:cNvPr>
          <p:cNvSpPr txBox="1"/>
          <p:nvPr/>
        </p:nvSpPr>
        <p:spPr>
          <a:xfrm>
            <a:off x="3014870" y="6515046"/>
            <a:ext cx="6162259" cy="276999"/>
          </a:xfrm>
          <a:prstGeom prst="rect">
            <a:avLst/>
          </a:prstGeom>
          <a:solidFill>
            <a:srgbClr val="F376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QUICK SRL – Sede Legale: Via della Resistenza 11 Mugnano di Napoli – </a:t>
            </a:r>
            <a:r>
              <a:rPr lang="it-IT" sz="1200" dirty="0" err="1">
                <a:solidFill>
                  <a:schemeClr val="bg1"/>
                </a:solidFill>
              </a:rPr>
              <a:t>P.Iva</a:t>
            </a:r>
            <a:r>
              <a:rPr lang="it-IT" sz="1200" dirty="0">
                <a:solidFill>
                  <a:schemeClr val="bg1"/>
                </a:solidFill>
              </a:rPr>
              <a:t> 09907941216</a:t>
            </a:r>
          </a:p>
        </p:txBody>
      </p:sp>
    </p:spTree>
    <p:extLst>
      <p:ext uri="{BB962C8B-B14F-4D97-AF65-F5344CB8AC3E}">
        <p14:creationId xmlns="" xmlns:p14="http://schemas.microsoft.com/office/powerpoint/2010/main" val="17507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C14712C-15A3-4BA0-98AC-EFB5D5734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48" y="109401"/>
            <a:ext cx="1388095" cy="138809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58316B7-C895-4307-A351-93BE90E2A8A6}"/>
              </a:ext>
            </a:extLst>
          </p:cNvPr>
          <p:cNvSpPr txBox="1"/>
          <p:nvPr/>
        </p:nvSpPr>
        <p:spPr>
          <a:xfrm>
            <a:off x="1127885" y="341783"/>
            <a:ext cx="8322364" cy="461665"/>
          </a:xfrm>
          <a:prstGeom prst="rect">
            <a:avLst/>
          </a:prstGeom>
          <a:solidFill>
            <a:srgbClr val="F376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LAVORA CON NOI</a:t>
            </a:r>
            <a:endParaRPr lang="it-IT" sz="24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DC0879E9-E13B-4998-A274-375A0280F6D3}"/>
              </a:ext>
            </a:extLst>
          </p:cNvPr>
          <p:cNvSpPr txBox="1"/>
          <p:nvPr/>
        </p:nvSpPr>
        <p:spPr>
          <a:xfrm>
            <a:off x="3014870" y="6515046"/>
            <a:ext cx="6162259" cy="276999"/>
          </a:xfrm>
          <a:prstGeom prst="rect">
            <a:avLst/>
          </a:prstGeom>
          <a:solidFill>
            <a:srgbClr val="F376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QUICK SRL – Sede Legale: Via della Resistenza 11 Mugnano di Napoli – </a:t>
            </a:r>
            <a:r>
              <a:rPr lang="it-IT" sz="1200" dirty="0" err="1">
                <a:solidFill>
                  <a:schemeClr val="bg1"/>
                </a:solidFill>
              </a:rPr>
              <a:t>P.Iva</a:t>
            </a:r>
            <a:r>
              <a:rPr lang="it-IT" sz="1200" dirty="0">
                <a:solidFill>
                  <a:schemeClr val="bg1"/>
                </a:solidFill>
              </a:rPr>
              <a:t> 09907941216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65200" y="1066800"/>
            <a:ext cx="899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</a:t>
            </a:r>
            <a:r>
              <a:rPr lang="it-IT" dirty="0" err="1" smtClean="0"/>
              <a:t>Quick</a:t>
            </a:r>
            <a:r>
              <a:rPr lang="it-IT" dirty="0" smtClean="0"/>
              <a:t> Srl dispone di contratti Top con ogni vettore Internazionale, e dispone di un contratto di Partnership con GLS tra i più vantaggiosi in Italia.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Dispone di uno staff di professionisti in grado di supportarti nel lavoro quotidiano, e di offrirti le soluzioni personalizzate che cerchi.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Se hai un Centro Spedizioni, una Posta Privata, o un E-commerce in una delle seguenti località: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Frosinone, Cassino, Benevento, Avellino, Fiumicino, Foggia, Siena, Pistoia, Caserta, Prato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Contattaci alla mail:</a:t>
            </a:r>
          </a:p>
          <a:p>
            <a:pPr algn="ctr"/>
            <a:r>
              <a:rPr lang="it-IT" b="1" dirty="0" smtClean="0"/>
              <a:t>amm.quicksrl@gmail.com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 al numero</a:t>
            </a:r>
            <a:br>
              <a:rPr lang="it-IT" dirty="0" smtClean="0"/>
            </a:br>
            <a:r>
              <a:rPr lang="it-IT" b="1" dirty="0" smtClean="0"/>
              <a:t>3337496918</a:t>
            </a:r>
            <a:r>
              <a:rPr lang="it-IT" dirty="0" smtClean="0"/>
              <a:t> – Luca </a:t>
            </a:r>
            <a:r>
              <a:rPr lang="it-IT" dirty="0" err="1" smtClean="0"/>
              <a:t>Cafiero</a:t>
            </a:r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Organizzeremo una </a:t>
            </a:r>
            <a:r>
              <a:rPr lang="it-IT" dirty="0" err="1" smtClean="0"/>
              <a:t>Call</a:t>
            </a:r>
            <a:r>
              <a:rPr lang="it-IT" dirty="0" smtClean="0"/>
              <a:t> per spiegarti in che modo potremo collaborare e sviluppare questo business insieme.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www.quickspedizioni.it/</a:t>
            </a:r>
            <a:r>
              <a:rPr lang="it-IT" dirty="0" err="1" smtClean="0"/>
              <a:t>lavora-con-noi</a:t>
            </a:r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1632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C14712C-15A3-4BA0-98AC-EFB5D5734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48" y="109401"/>
            <a:ext cx="1388095" cy="138809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58316B7-C895-4307-A351-93BE90E2A8A6}"/>
              </a:ext>
            </a:extLst>
          </p:cNvPr>
          <p:cNvSpPr txBox="1"/>
          <p:nvPr/>
        </p:nvSpPr>
        <p:spPr>
          <a:xfrm>
            <a:off x="1127885" y="341783"/>
            <a:ext cx="8322364" cy="461665"/>
          </a:xfrm>
          <a:prstGeom prst="rect">
            <a:avLst/>
          </a:prstGeom>
          <a:solidFill>
            <a:srgbClr val="F376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FORMAZIONE</a:t>
            </a:r>
            <a:endParaRPr lang="it-IT" sz="24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DC0879E9-E13B-4998-A274-375A0280F6D3}"/>
              </a:ext>
            </a:extLst>
          </p:cNvPr>
          <p:cNvSpPr txBox="1"/>
          <p:nvPr/>
        </p:nvSpPr>
        <p:spPr>
          <a:xfrm>
            <a:off x="3014870" y="6515046"/>
            <a:ext cx="6162259" cy="276999"/>
          </a:xfrm>
          <a:prstGeom prst="rect">
            <a:avLst/>
          </a:prstGeom>
          <a:solidFill>
            <a:srgbClr val="F376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QUICK SRL – Sede Legale: Via della Resistenza 11 Mugnano di Napoli – </a:t>
            </a:r>
            <a:r>
              <a:rPr lang="it-IT" sz="1200" dirty="0" err="1">
                <a:solidFill>
                  <a:schemeClr val="bg1"/>
                </a:solidFill>
              </a:rPr>
              <a:t>P.Iva</a:t>
            </a:r>
            <a:r>
              <a:rPr lang="it-IT" sz="1200" dirty="0">
                <a:solidFill>
                  <a:schemeClr val="bg1"/>
                </a:solidFill>
              </a:rPr>
              <a:t> 09907941216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65200" y="10668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 ogni imprenditore saranno forniti gli strumenti base per poter </a:t>
            </a:r>
            <a:r>
              <a:rPr lang="it-IT" dirty="0" err="1" smtClean="0"/>
              <a:t>sviliuppare</a:t>
            </a:r>
            <a:r>
              <a:rPr lang="it-IT" dirty="0" smtClean="0"/>
              <a:t> il proprio </a:t>
            </a:r>
            <a:r>
              <a:rPr lang="it-IT" dirty="0" smtClean="0"/>
              <a:t>C</a:t>
            </a:r>
            <a:r>
              <a:rPr lang="it-IT" dirty="0" smtClean="0"/>
              <a:t>entro Spedizioni: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- Produrre appuntamenti </a:t>
            </a:r>
            <a:br>
              <a:rPr lang="it-IT" dirty="0" smtClean="0"/>
            </a:br>
            <a:r>
              <a:rPr lang="it-IT" dirty="0" smtClean="0"/>
              <a:t>- Gestire l’Appuntamento </a:t>
            </a:r>
            <a:br>
              <a:rPr lang="it-IT" dirty="0" smtClean="0"/>
            </a:br>
            <a:r>
              <a:rPr lang="it-IT" dirty="0" smtClean="0"/>
              <a:t>- Analizzare Fatture del cliente</a:t>
            </a:r>
            <a:br>
              <a:rPr lang="it-IT" dirty="0" smtClean="0"/>
            </a:br>
            <a:r>
              <a:rPr lang="it-IT" dirty="0" smtClean="0"/>
              <a:t>- Creare un Listino</a:t>
            </a:r>
            <a:br>
              <a:rPr lang="it-IT" dirty="0" smtClean="0"/>
            </a:br>
            <a:r>
              <a:rPr lang="it-IT" dirty="0" smtClean="0"/>
              <a:t>- Gestire il cliente e Fidelizzarlo</a:t>
            </a:r>
            <a:br>
              <a:rPr lang="it-IT" dirty="0" smtClean="0"/>
            </a:br>
            <a:r>
              <a:rPr lang="it-IT" dirty="0" smtClean="0"/>
              <a:t>- Strumenti: Gestionale, Assistenza, Corrieri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Tutto questo è Gratuito, se sei un’Azienda, se hai una Posta Privata o un centro Spedizioni, o sei proprietario di E-Commerce ben avviato.</a:t>
            </a:r>
          </a:p>
          <a:p>
            <a:endParaRPr lang="it-IT" dirty="0" smtClean="0"/>
          </a:p>
          <a:p>
            <a:r>
              <a:rPr lang="it-IT" dirty="0" smtClean="0"/>
              <a:t>Non vendiamo contratti di Franchising, non vendiamo pacchetti da sponsorizzare, proponiamo una collaborazione nelle zone elencate per poter espandere </a:t>
            </a:r>
            <a:r>
              <a:rPr lang="it-IT" smtClean="0"/>
              <a:t>il mercato.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16320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567</Words>
  <Application>Microsoft Office PowerPoint</Application>
  <PresentationFormat>Personalizzato</PresentationFormat>
  <Paragraphs>79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 Windows</cp:lastModifiedBy>
  <cp:revision>74</cp:revision>
  <dcterms:created xsi:type="dcterms:W3CDTF">2022-09-16T11:01:55Z</dcterms:created>
  <dcterms:modified xsi:type="dcterms:W3CDTF">2024-04-29T08:31:35Z</dcterms:modified>
</cp:coreProperties>
</file>